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Libre Franklin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FranklinMedium-regular.fntdata"/><Relationship Id="rId25" Type="http://schemas.openxmlformats.org/officeDocument/2006/relationships/slide" Target="slides/slide21.xml"/><Relationship Id="rId28" Type="http://schemas.openxmlformats.org/officeDocument/2006/relationships/font" Target="fonts/LibreFranklinMedium-italic.fntdata"/><Relationship Id="rId27" Type="http://schemas.openxmlformats.org/officeDocument/2006/relationships/font" Target="fonts/LibreFranklin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breFranklin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Tahap ini on the desk, dengan nara sumber Ketua/Pengurus SLS;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Keterangan No.4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Ditanyakan ke Ketua SLS: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Keberadaan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Tingkat Kesejahteraan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Dilakukan saat door to door: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Nomor urut bangunan di VK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Nomor urut keluarga hasil verifikasi di VK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Noktah dan nomor bangunan di peta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Pengesahan hasil VK dan Pendataan?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Ketika telah selesai kegiatan Pendataan pada SLS tersebut, sambil lapor bahwa telah menyelesaikan kegiatan (kondisi normal);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Keluarga Baru: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Status kesejahteraan harus ditentukan oleh Ketua SLS untuk nama-nama yang ada di VK atau yang disebutkan Ketua SLS.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Ditentukan oleh PPL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Dasarnya: 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Unsur kemiripan dengan keluarga-keluarga yang telah ditentukan oleh Ketua SLS. 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Melihat fisik bangunan dari keluarga apakah mengacu pada penciri miskin.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Pendataan Keluarga: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Pendataan keluarga dengan kuesioner K/XK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Noktah dan nomor urut bangunan pada peta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Memberi nomor urut keluarga, nomor urut bangunan, dll dengan VK-1/VK-2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Start 2">
  <p:cSld name="Cover -Start 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rot="10800000">
            <a:off x="5340428" y="2"/>
            <a:ext cx="6851573" cy="6851573"/>
          </a:xfrm>
          <a:prstGeom prst="rtTriangle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/>
          <p:nvPr>
            <p:ph idx="2" type="pic"/>
          </p:nvPr>
        </p:nvSpPr>
        <p:spPr>
          <a:xfrm>
            <a:off x="3060702" y="3"/>
            <a:ext cx="9131298" cy="685157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bg>
      <p:bgPr>
        <a:solidFill>
          <a:srgbClr val="27496D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1" type="ftr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9334423" y="646568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reen">
  <p:cSld name="Blank - Green">
    <p:bg>
      <p:bgPr>
        <a:solidFill>
          <a:srgbClr val="00663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bg>
      <p:bgPr>
        <a:solidFill>
          <a:srgbClr val="1428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00A8CC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0702" y="53203"/>
            <a:ext cx="2682671" cy="9086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790709" y="6424320"/>
            <a:ext cx="24672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JAKARTA, SEPTEMBER 2022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 rot="-5400000">
            <a:off x="-1656617" y="4452562"/>
            <a:ext cx="36806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Pendataan Awal Registrasi Sosial Ekonomi 2022.</a:t>
            </a:r>
            <a:endParaRPr/>
          </a:p>
        </p:txBody>
      </p:sp>
      <p:cxnSp>
        <p:nvCxnSpPr>
          <p:cNvPr id="105" name="Google Shape;105;p19"/>
          <p:cNvCxnSpPr/>
          <p:nvPr/>
        </p:nvCxnSpPr>
        <p:spPr>
          <a:xfrm rot="10800000">
            <a:off x="183694" y="1506696"/>
            <a:ext cx="0" cy="118225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19"/>
          <p:cNvCxnSpPr>
            <a:stCxn id="103" idx="2"/>
          </p:cNvCxnSpPr>
          <p:nvPr/>
        </p:nvCxnSpPr>
        <p:spPr>
          <a:xfrm rot="10800000">
            <a:off x="183695" y="6510300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9"/>
          <p:cNvSpPr txBox="1"/>
          <p:nvPr/>
        </p:nvSpPr>
        <p:spPr>
          <a:xfrm rot="-5400000">
            <a:off x="-452087" y="535098"/>
            <a:ext cx="12715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Regsosek2022.</a:t>
            </a:r>
            <a:endParaRPr/>
          </a:p>
        </p:txBody>
      </p:sp>
      <p:grpSp>
        <p:nvGrpSpPr>
          <p:cNvPr id="108" name="Google Shape;108;p19"/>
          <p:cNvGrpSpPr/>
          <p:nvPr/>
        </p:nvGrpSpPr>
        <p:grpSpPr>
          <a:xfrm>
            <a:off x="861645" y="3919393"/>
            <a:ext cx="1052884" cy="180956"/>
            <a:chOff x="985470" y="3935392"/>
            <a:chExt cx="1575914" cy="270848"/>
          </a:xfrm>
        </p:grpSpPr>
        <p:sp>
          <p:nvSpPr>
            <p:cNvPr id="109" name="Google Shape;109;p19"/>
            <p:cNvSpPr/>
            <p:nvPr/>
          </p:nvSpPr>
          <p:spPr>
            <a:xfrm>
              <a:off x="985470" y="3935392"/>
              <a:ext cx="270848" cy="270848"/>
            </a:xfrm>
            <a:prstGeom prst="ellipse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420492" y="3935392"/>
              <a:ext cx="270848" cy="270848"/>
            </a:xfrm>
            <a:prstGeom prst="ellipse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1855514" y="3935392"/>
              <a:ext cx="270848" cy="270848"/>
            </a:xfrm>
            <a:prstGeom prst="ellipse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2290536" y="3935392"/>
              <a:ext cx="270848" cy="270848"/>
            </a:xfrm>
            <a:prstGeom prst="ellipse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9"/>
          <p:cNvSpPr txBox="1"/>
          <p:nvPr/>
        </p:nvSpPr>
        <p:spPr>
          <a:xfrm>
            <a:off x="7028039" y="6510217"/>
            <a:ext cx="399000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Sumber Gambar: https://unsplash.com/photos/AJQCyfzAxJw</a:t>
            </a:r>
            <a:endParaRPr/>
          </a:p>
        </p:txBody>
      </p:sp>
      <p:grpSp>
        <p:nvGrpSpPr>
          <p:cNvPr id="114" name="Google Shape;114;p19"/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115" name="Google Shape;115;p19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few people working on a computer&#10;&#10;Description automatically generated with low confidence" id="120" name="Google Shape;120;p1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5528" r="5527" t="0"/>
          <a:stretch/>
        </p:blipFill>
        <p:spPr>
          <a:xfrm>
            <a:off x="3060702" y="3"/>
            <a:ext cx="9131298" cy="685157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675428" y="2162169"/>
            <a:ext cx="607173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VERIFIKASI KELUARGA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675428" y="2953659"/>
            <a:ext cx="5801572" cy="963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93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 DAN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93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MEKANISME VERIFIKASI KELUARGA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3784456" y="6439708"/>
            <a:ext cx="41018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Sumber: https://unsplash.com/photos/5fNmWej4tAA</a:t>
            </a:r>
            <a:endParaRPr/>
          </a:p>
        </p:txBody>
      </p:sp>
      <p:pic>
        <p:nvPicPr>
          <p:cNvPr descr="Logo, company name&#10;&#10;Description automatically generated" id="124" name="Google Shape;124;p19"/>
          <p:cNvPicPr preferRelativeResize="0"/>
          <p:nvPr/>
        </p:nvPicPr>
        <p:blipFill rotWithShape="1">
          <a:blip r:embed="rId5">
            <a:alphaModFix/>
          </a:blip>
          <a:srcRect b="35213" l="333" r="-332" t="35679"/>
          <a:stretch/>
        </p:blipFill>
        <p:spPr>
          <a:xfrm>
            <a:off x="203665" y="216599"/>
            <a:ext cx="2519195" cy="51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8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9" name="Google Shape;369;p28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370" name="Google Shape;370;p28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28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8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8"/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" name="Google Shape;380;p28"/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</p:grpSpPr>
        <p:sp>
          <p:nvSpPr>
            <p:cNvPr id="381" name="Google Shape;381;p28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28"/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 Desa terbagi habis dalam SLS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&#10;&#10;Description automatically generated" id="386" name="Google Shape;3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714" y="2185390"/>
            <a:ext cx="7548033" cy="388421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/>
        </p:nvSpPr>
        <p:spPr>
          <a:xfrm>
            <a:off x="8281458" y="2434166"/>
            <a:ext cx="339989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 Gindo Suli terdiri dari 3 SLS, yaitu: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Dusun Gindosuli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Dusun Talang Randa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Dusun Bunga Mas</a:t>
            </a:r>
            <a:endParaRPr/>
          </a:p>
        </p:txBody>
      </p:sp>
      <p:sp>
        <p:nvSpPr>
          <p:cNvPr id="388" name="Google Shape;388;p28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389" name="Google Shape;389;p28"/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[8]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9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97" name="Google Shape;397;p29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398" name="Google Shape;398;p29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29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29"/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</p:grpSpPr>
        <p:sp>
          <p:nvSpPr>
            <p:cNvPr id="409" name="Google Shape;409;p29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9"/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 Desa terbagi habis dalam Non SLS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&#10;&#10;Description automatically generated" id="414" name="Google Shape;4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74" y="2193086"/>
            <a:ext cx="7847161" cy="39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9"/>
          <p:cNvSpPr txBox="1"/>
          <p:nvPr/>
        </p:nvSpPr>
        <p:spPr>
          <a:xfrm>
            <a:off x="8281458" y="2434166"/>
            <a:ext cx="339989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 Terulung terdiri dari 2 Non SLS, yaitu: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Permukiman Desa Terulung, dan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Sawah (Pertanian)</a:t>
            </a:r>
            <a:endParaRPr/>
          </a:p>
        </p:txBody>
      </p:sp>
      <p:sp>
        <p:nvSpPr>
          <p:cNvPr id="416" name="Google Shape;416;p29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417" name="Google Shape;417;p29"/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[9]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7B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0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25" name="Google Shape;425;p30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26" name="Google Shape;426;p30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30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0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0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0"/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30"/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</p:grpSpPr>
        <p:sp>
          <p:nvSpPr>
            <p:cNvPr id="437" name="Google Shape;437;p30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30"/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 Desa terbagi habis dalam SLS dan Non SLS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&#10;&#10;Description automatically generated" id="442" name="Google Shape;4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74" y="2187226"/>
            <a:ext cx="7789652" cy="396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0"/>
          <p:cNvSpPr txBox="1"/>
          <p:nvPr/>
        </p:nvSpPr>
        <p:spPr>
          <a:xfrm>
            <a:off x="8281458" y="2434166"/>
            <a:ext cx="339989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 Tanjung Raman terdiri dari 2 SLS dan 1 Non SLS, yaitu: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Dusun Lembak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Dusun Lurung Dalam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Perkebunan </a:t>
            </a:r>
            <a:endParaRPr/>
          </a:p>
        </p:txBody>
      </p:sp>
      <p:sp>
        <p:nvSpPr>
          <p:cNvPr id="444" name="Google Shape;444;p30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445" name="Google Shape;445;p30"/>
          <p:cNvSpPr txBox="1"/>
          <p:nvPr/>
        </p:nvSpPr>
        <p:spPr>
          <a:xfrm>
            <a:off x="4643797" y="439843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[10]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1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3" name="Google Shape;453;p31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54" name="Google Shape;454;p31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31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1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1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1"/>
          <p:cNvSpPr/>
          <p:nvPr/>
        </p:nvSpPr>
        <p:spPr>
          <a:xfrm>
            <a:off x="291933" y="1849944"/>
            <a:ext cx="7078541" cy="4525250"/>
          </a:xfrm>
          <a:prstGeom prst="roundRect">
            <a:avLst>
              <a:gd fmla="val 3606" name="adj"/>
            </a:avLst>
          </a:prstGeom>
          <a:noFill/>
          <a:ln cap="flat" cmpd="sng" w="12700">
            <a:solidFill>
              <a:srgbClr val="EAA82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1"/>
          <p:cNvSpPr/>
          <p:nvPr/>
        </p:nvSpPr>
        <p:spPr>
          <a:xfrm>
            <a:off x="291933" y="1425320"/>
            <a:ext cx="7146088" cy="659874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31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465" name="Google Shape;465;p31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p31"/>
          <p:cNvSpPr txBox="1"/>
          <p:nvPr/>
        </p:nvSpPr>
        <p:spPr>
          <a:xfrm>
            <a:off x="517811" y="2177932"/>
            <a:ext cx="68526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Kode SLS/Non SLS (4 Digit SLS + 2 Digit SubSLS) setelah kode Desa</a:t>
            </a:r>
            <a:endParaRPr/>
          </a:p>
        </p:txBody>
      </p:sp>
      <p:sp>
        <p:nvSpPr>
          <p:cNvPr id="469" name="Google Shape;469;p31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1"/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Struktur Pengkodean SLS</a:t>
            </a:r>
            <a:endParaRPr/>
          </a:p>
        </p:txBody>
      </p:sp>
      <p:sp>
        <p:nvSpPr>
          <p:cNvPr id="471" name="Google Shape;471;p31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0186" y="2826621"/>
            <a:ext cx="4289881" cy="277106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1"/>
          <p:cNvSpPr/>
          <p:nvPr/>
        </p:nvSpPr>
        <p:spPr>
          <a:xfrm>
            <a:off x="7473941" y="1856277"/>
            <a:ext cx="4490303" cy="4525250"/>
          </a:xfrm>
          <a:prstGeom prst="roundRect">
            <a:avLst>
              <a:gd fmla="val 3606" name="adj"/>
            </a:avLst>
          </a:prstGeom>
          <a:noFill/>
          <a:ln cap="flat" cmpd="sng" w="12700">
            <a:solidFill>
              <a:srgbClr val="EAA82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1"/>
          <p:cNvSpPr/>
          <p:nvPr/>
        </p:nvSpPr>
        <p:spPr>
          <a:xfrm>
            <a:off x="7498639" y="1431653"/>
            <a:ext cx="4533152" cy="659874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31"/>
          <p:cNvGrpSpPr/>
          <p:nvPr/>
        </p:nvGrpSpPr>
        <p:grpSpPr>
          <a:xfrm>
            <a:off x="7734770" y="1538522"/>
            <a:ext cx="1268082" cy="286800"/>
            <a:chOff x="495775" y="1222436"/>
            <a:chExt cx="1268082" cy="286800"/>
          </a:xfrm>
        </p:grpSpPr>
        <p:sp>
          <p:nvSpPr>
            <p:cNvPr id="476" name="Google Shape;476;p31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31"/>
          <p:cNvSpPr txBox="1"/>
          <p:nvPr/>
        </p:nvSpPr>
        <p:spPr>
          <a:xfrm>
            <a:off x="7604568" y="2177932"/>
            <a:ext cx="38876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Kode Wilayah SLS/Non SLS</a:t>
            </a:r>
            <a:endParaRPr/>
          </a:p>
        </p:txBody>
      </p:sp>
      <p:sp>
        <p:nvSpPr>
          <p:cNvPr id="480" name="Google Shape;480;p31"/>
          <p:cNvSpPr txBox="1"/>
          <p:nvPr/>
        </p:nvSpPr>
        <p:spPr>
          <a:xfrm>
            <a:off x="930151" y="5785379"/>
            <a:ext cx="110461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 : 11 01 010 001 0001 00</a:t>
            </a:r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3703579" y="2825826"/>
            <a:ext cx="11430101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1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483" name="Google Shape;483;p31"/>
          <p:cNvSpPr txBox="1"/>
          <p:nvPr/>
        </p:nvSpPr>
        <p:spPr>
          <a:xfrm>
            <a:off x="4643797" y="439843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[11]</a:t>
            </a: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>
            <a:off x="438985" y="2761670"/>
            <a:ext cx="6613996" cy="2797742"/>
            <a:chOff x="0" y="0"/>
            <a:chExt cx="4257358" cy="1557020"/>
          </a:xfrm>
        </p:grpSpPr>
        <p:pic>
          <p:nvPicPr>
            <p:cNvPr descr="Diagram&#10;&#10;Description automatically generated" id="485" name="Google Shape;485;p31"/>
            <p:cNvPicPr preferRelativeResize="0"/>
            <p:nvPr/>
          </p:nvPicPr>
          <p:blipFill rotWithShape="1">
            <a:blip r:embed="rId4">
              <a:alphaModFix/>
            </a:blip>
            <a:srcRect b="0" l="0" r="1448" t="0"/>
            <a:stretch/>
          </p:blipFill>
          <p:spPr>
            <a:xfrm>
              <a:off x="0" y="0"/>
              <a:ext cx="4257358" cy="1557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31"/>
            <p:cNvSpPr txBox="1"/>
            <p:nvPr/>
          </p:nvSpPr>
          <p:spPr>
            <a:xfrm>
              <a:off x="3426804" y="261608"/>
              <a:ext cx="830554" cy="24140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Kode Sub SLS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31"/>
          <p:cNvSpPr/>
          <p:nvPr/>
        </p:nvSpPr>
        <p:spPr>
          <a:xfrm>
            <a:off x="3486150" y="2698750"/>
            <a:ext cx="3503082" cy="170603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2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2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95" name="Google Shape;495;p32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96" name="Google Shape;496;p32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32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2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*) Penomoran Bangunan mengacu pada fisik bangunan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2"/>
          <p:cNvSpPr/>
          <p:nvPr/>
        </p:nvSpPr>
        <p:spPr>
          <a:xfrm>
            <a:off x="291933" y="2005214"/>
            <a:ext cx="11699176" cy="452525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2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6" name="Google Shape;506;p32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507" name="Google Shape;507;p32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32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2"/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Bangunan Tempat Tinggal [1]</a:t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" id="513" name="Google Shape;513;p32"/>
          <p:cNvPicPr preferRelativeResize="0"/>
          <p:nvPr/>
        </p:nvPicPr>
        <p:blipFill rotWithShape="1">
          <a:blip r:embed="rId3">
            <a:alphaModFix/>
          </a:blip>
          <a:srcRect b="89431" l="0" r="0" t="0"/>
          <a:stretch/>
        </p:blipFill>
        <p:spPr>
          <a:xfrm>
            <a:off x="1411816" y="2090508"/>
            <a:ext cx="9167283" cy="44929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2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515" name="Google Shape;515;p32"/>
          <p:cNvSpPr txBox="1"/>
          <p:nvPr/>
        </p:nvSpPr>
        <p:spPr>
          <a:xfrm>
            <a:off x="4643797" y="439843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[12]</a:t>
            </a:r>
            <a:endParaRPr/>
          </a:p>
        </p:txBody>
      </p:sp>
      <p:sp>
        <p:nvSpPr>
          <p:cNvPr id="516" name="Google Shape;516;p32"/>
          <p:cNvSpPr txBox="1"/>
          <p:nvPr/>
        </p:nvSpPr>
        <p:spPr>
          <a:xfrm>
            <a:off x="2678825" y="5927917"/>
            <a:ext cx="12939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bangunan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2"/>
          <p:cNvSpPr txBox="1"/>
          <p:nvPr/>
        </p:nvSpPr>
        <p:spPr>
          <a:xfrm>
            <a:off x="5521349" y="5927917"/>
            <a:ext cx="12939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bangunan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" id="518" name="Google Shape;518;p32"/>
          <p:cNvPicPr preferRelativeResize="0"/>
          <p:nvPr/>
        </p:nvPicPr>
        <p:blipFill rotWithShape="1">
          <a:blip r:embed="rId3">
            <a:alphaModFix/>
          </a:blip>
          <a:srcRect b="0" l="0" r="0" t="92199"/>
          <a:stretch/>
        </p:blipFill>
        <p:spPr>
          <a:xfrm>
            <a:off x="1411816" y="2646215"/>
            <a:ext cx="9167283" cy="331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519" name="Google Shape;519;p32"/>
          <p:cNvPicPr preferRelativeResize="0"/>
          <p:nvPr/>
        </p:nvPicPr>
        <p:blipFill rotWithShape="1">
          <a:blip r:embed="rId3">
            <a:alphaModFix/>
          </a:blip>
          <a:srcRect b="29307" l="0" r="0" t="14768"/>
          <a:stretch/>
        </p:blipFill>
        <p:spPr>
          <a:xfrm>
            <a:off x="1512498" y="3594951"/>
            <a:ext cx="9167283" cy="237738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2"/>
          <p:cNvSpPr txBox="1"/>
          <p:nvPr/>
        </p:nvSpPr>
        <p:spPr>
          <a:xfrm>
            <a:off x="7816928" y="5927917"/>
            <a:ext cx="2271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bangunan per tower</a:t>
            </a:r>
            <a:endParaRPr/>
          </a:p>
        </p:txBody>
      </p:sp>
      <p:pic>
        <p:nvPicPr>
          <p:cNvPr descr="Graphical user interface&#10;&#10;Description automatically generated" id="521" name="Google Shape;521;p32"/>
          <p:cNvPicPr preferRelativeResize="0"/>
          <p:nvPr/>
        </p:nvPicPr>
        <p:blipFill rotWithShape="1">
          <a:blip r:embed="rId3">
            <a:alphaModFix/>
          </a:blip>
          <a:srcRect b="15254" l="0" r="0" t="69301"/>
          <a:stretch/>
        </p:blipFill>
        <p:spPr>
          <a:xfrm>
            <a:off x="1557879" y="2993302"/>
            <a:ext cx="9167283" cy="65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3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3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0" name="Google Shape;530;p33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531" name="Google Shape;531;p33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33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3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*) Penomoran Bangunan mengacu pada fisik bangunan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3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3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33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542" name="Google Shape;542;p33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33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3"/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Bangunan Tempat Tinggal [2]</a:t>
            </a:r>
            <a:endParaRPr/>
          </a:p>
        </p:txBody>
      </p:sp>
      <p:sp>
        <p:nvSpPr>
          <p:cNvPr id="547" name="Google Shape;547;p3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3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549" name="Google Shape;549;p33"/>
          <p:cNvSpPr txBox="1"/>
          <p:nvPr/>
        </p:nvSpPr>
        <p:spPr>
          <a:xfrm>
            <a:off x="4643797" y="439843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[13]</a:t>
            </a:r>
            <a:endParaRPr/>
          </a:p>
        </p:txBody>
      </p:sp>
      <p:pic>
        <p:nvPicPr>
          <p:cNvPr descr="A picture containing building, porch&#10;&#10;Description automatically generated" id="550" name="Google Shape;5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5258" y="2777984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sky, building, grass&#10;&#10;Description automatically generated" id="551" name="Google Shape;55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025" y="2777984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3"/>
          <p:cNvSpPr txBox="1"/>
          <p:nvPr/>
        </p:nvSpPr>
        <p:spPr>
          <a:xfrm>
            <a:off x="5394324" y="2212713"/>
            <a:ext cx="1494895" cy="3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Rumah petak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3"/>
          <p:cNvSpPr txBox="1"/>
          <p:nvPr/>
        </p:nvSpPr>
        <p:spPr>
          <a:xfrm>
            <a:off x="5496653" y="5023598"/>
            <a:ext cx="12939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bangunan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7A87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9" name="Google Shape;559;p34"/>
          <p:cNvGrpSpPr/>
          <p:nvPr/>
        </p:nvGrpSpPr>
        <p:grpSpPr>
          <a:xfrm>
            <a:off x="666764" y="2401034"/>
            <a:ext cx="10877979" cy="4066410"/>
            <a:chOff x="468996" y="1800585"/>
            <a:chExt cx="8225107" cy="3069143"/>
          </a:xfrm>
        </p:grpSpPr>
        <p:sp>
          <p:nvSpPr>
            <p:cNvPr id="560" name="Google Shape;560;p34"/>
            <p:cNvSpPr/>
            <p:nvPr/>
          </p:nvSpPr>
          <p:spPr>
            <a:xfrm>
              <a:off x="559934" y="1800585"/>
              <a:ext cx="8047200" cy="2949000"/>
            </a:xfrm>
            <a:prstGeom prst="rect">
              <a:avLst/>
            </a:prstGeom>
            <a:solidFill>
              <a:srgbClr val="FC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468996" y="4551796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 flipH="1">
              <a:off x="8303503" y="4556528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34"/>
          <p:cNvSpPr/>
          <p:nvPr/>
        </p:nvSpPr>
        <p:spPr>
          <a:xfrm>
            <a:off x="787032" y="2400677"/>
            <a:ext cx="10642348" cy="3907319"/>
          </a:xfrm>
          <a:custGeom>
            <a:rect b="b" l="l" r="r" t="t"/>
            <a:pathLst>
              <a:path extrusionOk="0" fill="none" h="133904" w="284428">
                <a:moveTo>
                  <a:pt x="1" y="128140"/>
                </a:moveTo>
                <a:lnTo>
                  <a:pt x="1" y="0"/>
                </a:lnTo>
                <a:lnTo>
                  <a:pt x="284427" y="0"/>
                </a:lnTo>
                <a:lnTo>
                  <a:pt x="284427" y="128140"/>
                </a:lnTo>
                <a:cubicBezTo>
                  <a:pt x="282228" y="130441"/>
                  <a:pt x="280944" y="131704"/>
                  <a:pt x="278664" y="133903"/>
                </a:cubicBezTo>
                <a:lnTo>
                  <a:pt x="5764" y="133903"/>
                </a:lnTo>
                <a:cubicBezTo>
                  <a:pt x="3463" y="131704"/>
                  <a:pt x="2200" y="130441"/>
                  <a:pt x="1" y="128140"/>
                </a:cubicBezTo>
                <a:close/>
              </a:path>
            </a:pathLst>
          </a:custGeom>
          <a:solidFill>
            <a:srgbClr val="665752"/>
          </a:solidFill>
          <a:ln cap="flat" cmpd="sng" w="19050">
            <a:solidFill>
              <a:srgbClr val="FCFBF7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4"/>
          <p:cNvSpPr/>
          <p:nvPr/>
        </p:nvSpPr>
        <p:spPr>
          <a:xfrm>
            <a:off x="787032" y="561401"/>
            <a:ext cx="10642348" cy="1839303"/>
          </a:xfrm>
          <a:custGeom>
            <a:rect b="b" l="l" r="r" t="t"/>
            <a:pathLst>
              <a:path extrusionOk="0" fill="none" h="63033" w="284428">
                <a:moveTo>
                  <a:pt x="1" y="63032"/>
                </a:moveTo>
                <a:lnTo>
                  <a:pt x="1" y="6009"/>
                </a:lnTo>
                <a:lnTo>
                  <a:pt x="6009" y="1"/>
                </a:lnTo>
                <a:lnTo>
                  <a:pt x="278399" y="1"/>
                </a:lnTo>
                <a:cubicBezTo>
                  <a:pt x="280782" y="2363"/>
                  <a:pt x="282146" y="3646"/>
                  <a:pt x="284427" y="6009"/>
                </a:cubicBezTo>
                <a:lnTo>
                  <a:pt x="284427" y="63032"/>
                </a:lnTo>
              </a:path>
            </a:pathLst>
          </a:custGeom>
          <a:noFill/>
          <a:ln cap="flat" cmpd="sng" w="19050">
            <a:solidFill>
              <a:srgbClr val="FCFBF7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4"/>
          <p:cNvSpPr/>
          <p:nvPr/>
        </p:nvSpPr>
        <p:spPr>
          <a:xfrm>
            <a:off x="813795" y="593505"/>
            <a:ext cx="116487" cy="116516"/>
          </a:xfrm>
          <a:custGeom>
            <a:rect b="b" l="l" r="r" t="t"/>
            <a:pathLst>
              <a:path extrusionOk="0" h="3993" w="3992">
                <a:moveTo>
                  <a:pt x="0" y="1"/>
                </a:moveTo>
                <a:lnTo>
                  <a:pt x="0" y="3992"/>
                </a:lnTo>
                <a:lnTo>
                  <a:pt x="3992" y="3992"/>
                </a:lnTo>
                <a:lnTo>
                  <a:pt x="3992" y="1"/>
                </a:lnTo>
                <a:close/>
              </a:path>
            </a:pathLst>
          </a:cu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4"/>
          <p:cNvSpPr/>
          <p:nvPr/>
        </p:nvSpPr>
        <p:spPr>
          <a:xfrm>
            <a:off x="873205" y="801500"/>
            <a:ext cx="29" cy="1329412"/>
          </a:xfrm>
          <a:custGeom>
            <a:rect b="b" l="l" r="r" t="t"/>
            <a:pathLst>
              <a:path extrusionOk="0" fill="none" h="45559" w="1">
                <a:moveTo>
                  <a:pt x="1" y="1"/>
                </a:moveTo>
                <a:lnTo>
                  <a:pt x="1" y="45558"/>
                </a:lnTo>
              </a:path>
            </a:pathLst>
          </a:custGeom>
          <a:solidFill>
            <a:srgbClr val="FCFBF7"/>
          </a:solidFill>
          <a:ln cap="rnd" cmpd="sng" w="9525">
            <a:solidFill>
              <a:srgbClr val="FCFBF7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4"/>
          <p:cNvSpPr/>
          <p:nvPr/>
        </p:nvSpPr>
        <p:spPr>
          <a:xfrm>
            <a:off x="1031887" y="650552"/>
            <a:ext cx="1327019" cy="29"/>
          </a:xfrm>
          <a:custGeom>
            <a:rect b="b" l="l" r="r" t="t"/>
            <a:pathLst>
              <a:path extrusionOk="0" fill="none" h="1" w="45477">
                <a:moveTo>
                  <a:pt x="0" y="1"/>
                </a:moveTo>
                <a:lnTo>
                  <a:pt x="45477" y="1"/>
                </a:lnTo>
              </a:path>
            </a:pathLst>
          </a:custGeom>
          <a:solidFill>
            <a:srgbClr val="FCFBF7"/>
          </a:solidFill>
          <a:ln cap="rnd" cmpd="sng" w="9525">
            <a:solidFill>
              <a:srgbClr val="FCFBF7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4"/>
          <p:cNvSpPr txBox="1"/>
          <p:nvPr/>
        </p:nvSpPr>
        <p:spPr>
          <a:xfrm>
            <a:off x="930282" y="3022600"/>
            <a:ext cx="10343540" cy="2195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800"/>
              <a:buFont typeface="Raleway"/>
              <a:buNone/>
            </a:pPr>
            <a:r>
              <a:rPr b="1" i="0" lang="en-US" sz="7000" u="none" cap="none" strike="noStrike">
                <a:solidFill>
                  <a:srgbClr val="017A87"/>
                </a:solidFill>
                <a:latin typeface="Arial"/>
                <a:ea typeface="Arial"/>
                <a:cs typeface="Arial"/>
                <a:sym typeface="Arial"/>
              </a:rPr>
              <a:t>MEKANISME VERIFIKASI KELUARGA</a:t>
            </a:r>
            <a:endParaRPr b="1" i="0" sz="7000" u="none" cap="none" strike="noStrike">
              <a:solidFill>
                <a:srgbClr val="017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4"/>
          <p:cNvSpPr/>
          <p:nvPr/>
        </p:nvSpPr>
        <p:spPr>
          <a:xfrm>
            <a:off x="8517551" y="5640985"/>
            <a:ext cx="2160000" cy="29"/>
          </a:xfrm>
          <a:custGeom>
            <a:rect b="b" l="l" r="r" t="t"/>
            <a:pathLst>
              <a:path extrusionOk="0" fill="none" h="1" w="49224">
                <a:moveTo>
                  <a:pt x="0" y="1"/>
                </a:moveTo>
                <a:lnTo>
                  <a:pt x="49224" y="1"/>
                </a:lnTo>
              </a:path>
            </a:pathLst>
          </a:custGeom>
          <a:noFill/>
          <a:ln cap="rnd" cmpd="sng" w="19050">
            <a:solidFill>
              <a:srgbClr val="6657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34"/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571" name="Google Shape;571;p34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p34"/>
          <p:cNvSpPr txBox="1"/>
          <p:nvPr/>
        </p:nvSpPr>
        <p:spPr>
          <a:xfrm>
            <a:off x="4889006" y="902071"/>
            <a:ext cx="243840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0144" y="1166563"/>
            <a:ext cx="3785406" cy="524909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/>
          <p:nvPr/>
        </p:nvSpPr>
        <p:spPr>
          <a:xfrm>
            <a:off x="0" y="666750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5"/>
          <p:cNvSpPr/>
          <p:nvPr/>
        </p:nvSpPr>
        <p:spPr>
          <a:xfrm>
            <a:off x="6626677" y="1119447"/>
            <a:ext cx="5246287" cy="5326312"/>
          </a:xfrm>
          <a:prstGeom prst="roundRect">
            <a:avLst>
              <a:gd fmla="val 3180" name="adj"/>
            </a:avLst>
          </a:prstGeom>
          <a:noFill/>
          <a:ln cap="flat" cmpd="sng" w="19050">
            <a:solidFill>
              <a:srgbClr val="EAA82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5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5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5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87" name="Google Shape;587;p35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588" name="Google Shape;588;p35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35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5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5"/>
          <p:cNvSpPr/>
          <p:nvPr/>
        </p:nvSpPr>
        <p:spPr>
          <a:xfrm>
            <a:off x="-11576" y="-49066"/>
            <a:ext cx="7142791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5"/>
          <p:cNvSpPr txBox="1"/>
          <p:nvPr/>
        </p:nvSpPr>
        <p:spPr>
          <a:xfrm>
            <a:off x="250905" y="132381"/>
            <a:ext cx="50572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VERIFIKASI KELUARGA</a:t>
            </a:r>
            <a:endParaRPr sz="32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97" name="Google Shape;597;p35"/>
          <p:cNvSpPr/>
          <p:nvPr/>
        </p:nvSpPr>
        <p:spPr>
          <a:xfrm>
            <a:off x="291934" y="1144077"/>
            <a:ext cx="6108866" cy="5271581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5"/>
          <p:cNvSpPr/>
          <p:nvPr/>
        </p:nvSpPr>
        <p:spPr>
          <a:xfrm>
            <a:off x="291934" y="1147726"/>
            <a:ext cx="6108866" cy="593109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35"/>
          <p:cNvGrpSpPr/>
          <p:nvPr/>
        </p:nvGrpSpPr>
        <p:grpSpPr>
          <a:xfrm>
            <a:off x="495775" y="1346186"/>
            <a:ext cx="1268082" cy="286800"/>
            <a:chOff x="495775" y="1222436"/>
            <a:chExt cx="1268082" cy="286800"/>
          </a:xfrm>
        </p:grpSpPr>
        <p:sp>
          <p:nvSpPr>
            <p:cNvPr id="600" name="Google Shape;600;p35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35"/>
          <p:cNvSpPr txBox="1"/>
          <p:nvPr/>
        </p:nvSpPr>
        <p:spPr>
          <a:xfrm>
            <a:off x="517811" y="2326707"/>
            <a:ext cx="550116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Secara garis besar kegiatan lapangan dibagi menjadi 3 tahap: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Persiapan lapangan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Verifikasi keluarga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Pendataan keluarga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5"/>
          <p:cNvSpPr/>
          <p:nvPr/>
        </p:nvSpPr>
        <p:spPr>
          <a:xfrm>
            <a:off x="6844415" y="1765286"/>
            <a:ext cx="286800" cy="28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5"/>
          <p:cNvSpPr/>
          <p:nvPr/>
        </p:nvSpPr>
        <p:spPr>
          <a:xfrm>
            <a:off x="7335056" y="1765286"/>
            <a:ext cx="286800" cy="28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5"/>
          <p:cNvSpPr/>
          <p:nvPr/>
        </p:nvSpPr>
        <p:spPr>
          <a:xfrm>
            <a:off x="7825697" y="1765286"/>
            <a:ext cx="286800" cy="28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5"/>
          <p:cNvSpPr/>
          <p:nvPr/>
        </p:nvSpPr>
        <p:spPr>
          <a:xfrm>
            <a:off x="7336659" y="3002212"/>
            <a:ext cx="1734095" cy="94434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5"/>
          <p:cNvSpPr/>
          <p:nvPr/>
        </p:nvSpPr>
        <p:spPr>
          <a:xfrm>
            <a:off x="424296" y="4080164"/>
            <a:ext cx="3255048" cy="67194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5"/>
          <p:cNvSpPr txBox="1"/>
          <p:nvPr/>
        </p:nvSpPr>
        <p:spPr>
          <a:xfrm>
            <a:off x="5261864" y="365760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/>
          </a:p>
        </p:txBody>
      </p:sp>
      <p:sp>
        <p:nvSpPr>
          <p:cNvPr id="610" name="Google Shape;610;p35"/>
          <p:cNvSpPr txBox="1"/>
          <p:nvPr/>
        </p:nvSpPr>
        <p:spPr>
          <a:xfrm>
            <a:off x="4653732" y="3946271"/>
            <a:ext cx="2261542" cy="92333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Berdasar Ketua SLS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5"/>
          <p:cNvSpPr txBox="1"/>
          <p:nvPr/>
        </p:nvSpPr>
        <p:spPr>
          <a:xfrm>
            <a:off x="4653731" y="5398384"/>
            <a:ext cx="2261542" cy="92333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Door to door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bersamaan dengan Pendataan keluarga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2" name="Google Shape;612;p35"/>
          <p:cNvCxnSpPr/>
          <p:nvPr/>
        </p:nvCxnSpPr>
        <p:spPr>
          <a:xfrm flipH="1" rot="10800000">
            <a:off x="3681683" y="4388134"/>
            <a:ext cx="964459" cy="522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3" name="Google Shape;613;p35"/>
          <p:cNvCxnSpPr/>
          <p:nvPr/>
        </p:nvCxnSpPr>
        <p:spPr>
          <a:xfrm>
            <a:off x="5838324" y="4867439"/>
            <a:ext cx="2222" cy="50542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4" name="Google Shape;614;p35"/>
          <p:cNvSpPr/>
          <p:nvPr/>
        </p:nvSpPr>
        <p:spPr>
          <a:xfrm>
            <a:off x="426775" y="3345947"/>
            <a:ext cx="3250834" cy="674288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5"/>
          <p:cNvSpPr/>
          <p:nvPr/>
        </p:nvSpPr>
        <p:spPr>
          <a:xfrm>
            <a:off x="7164909" y="1162688"/>
            <a:ext cx="4004272" cy="1787321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5"/>
          <p:cNvSpPr txBox="1"/>
          <p:nvPr/>
        </p:nvSpPr>
        <p:spPr>
          <a:xfrm>
            <a:off x="4657724" y="3981449"/>
            <a:ext cx="2619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5"/>
          <p:cNvSpPr txBox="1"/>
          <p:nvPr/>
        </p:nvSpPr>
        <p:spPr>
          <a:xfrm>
            <a:off x="4657724" y="5372099"/>
            <a:ext cx="2619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8" name="Google Shape;618;p35"/>
          <p:cNvCxnSpPr/>
          <p:nvPr/>
        </p:nvCxnSpPr>
        <p:spPr>
          <a:xfrm flipH="1" rot="-5400000">
            <a:off x="5638800" y="2971800"/>
            <a:ext cx="914400" cy="914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7A87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6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6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7" name="Google Shape;627;p36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36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6"/>
          <p:cNvSpPr txBox="1"/>
          <p:nvPr/>
        </p:nvSpPr>
        <p:spPr>
          <a:xfrm>
            <a:off x="131175" y="130088"/>
            <a:ext cx="50572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VERIFIKASI KELUARGA</a:t>
            </a:r>
            <a:endParaRPr/>
          </a:p>
        </p:txBody>
      </p:sp>
      <p:sp>
        <p:nvSpPr>
          <p:cNvPr id="630" name="Google Shape;630;p36"/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lihat Suplemen halaman ….</a:t>
            </a:r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543305" y="2289400"/>
            <a:ext cx="2371413" cy="3705225"/>
          </a:xfrm>
          <a:prstGeom prst="roundRect">
            <a:avLst>
              <a:gd fmla="val 4482" name="adj"/>
            </a:avLst>
          </a:prstGeom>
          <a:solidFill>
            <a:srgbClr val="E5FBFF"/>
          </a:solidFill>
          <a:ln cap="flat" cmpd="sng" w="28575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6"/>
          <p:cNvSpPr/>
          <p:nvPr/>
        </p:nvSpPr>
        <p:spPr>
          <a:xfrm>
            <a:off x="406489" y="2114545"/>
            <a:ext cx="426316" cy="4263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6"/>
          <p:cNvSpPr txBox="1"/>
          <p:nvPr/>
        </p:nvSpPr>
        <p:spPr>
          <a:xfrm>
            <a:off x="388453" y="1870664"/>
            <a:ext cx="4443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4285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</a:t>
            </a:r>
            <a:endParaRPr/>
          </a:p>
        </p:txBody>
      </p:sp>
      <p:sp>
        <p:nvSpPr>
          <p:cNvPr id="634" name="Google Shape;634;p36"/>
          <p:cNvSpPr txBox="1"/>
          <p:nvPr/>
        </p:nvSpPr>
        <p:spPr>
          <a:xfrm>
            <a:off x="535965" y="2558890"/>
            <a:ext cx="2337828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2000"/>
              <a:buFont typeface="Noto Sans Symbols"/>
              <a:buChar char="❖"/>
            </a:pPr>
            <a:r>
              <a:rPr b="1" i="1" lang="en-US" sz="20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PPL berkoordinasi dengan Ketua/Pengurus SLS </a:t>
            </a:r>
            <a:r>
              <a:rPr i="1" lang="en-US" sz="20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membawa dokumen pendataan.</a:t>
            </a:r>
            <a:endParaRPr/>
          </a:p>
        </p:txBody>
      </p:sp>
      <p:sp>
        <p:nvSpPr>
          <p:cNvPr id="635" name="Google Shape;635;p36"/>
          <p:cNvSpPr/>
          <p:nvPr/>
        </p:nvSpPr>
        <p:spPr>
          <a:xfrm>
            <a:off x="3250735" y="2289400"/>
            <a:ext cx="2595609" cy="3705225"/>
          </a:xfrm>
          <a:prstGeom prst="roundRect">
            <a:avLst>
              <a:gd fmla="val 4482" name="adj"/>
            </a:avLst>
          </a:prstGeom>
          <a:solidFill>
            <a:srgbClr val="E5FBFF"/>
          </a:solidFill>
          <a:ln cap="flat" cmpd="sng" w="28575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6"/>
          <p:cNvSpPr/>
          <p:nvPr/>
        </p:nvSpPr>
        <p:spPr>
          <a:xfrm>
            <a:off x="3110654" y="2076242"/>
            <a:ext cx="426316" cy="4263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6"/>
          <p:cNvSpPr txBox="1"/>
          <p:nvPr/>
        </p:nvSpPr>
        <p:spPr>
          <a:xfrm>
            <a:off x="3092618" y="1832361"/>
            <a:ext cx="4475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4285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endParaRPr/>
          </a:p>
        </p:txBody>
      </p:sp>
      <p:pic>
        <p:nvPicPr>
          <p:cNvPr descr="Graphical user interface&#10;&#10;Description automatically generated" id="638" name="Google Shape;6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9684" y="4433152"/>
            <a:ext cx="2285652" cy="228565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6"/>
          <p:cNvSpPr txBox="1"/>
          <p:nvPr/>
        </p:nvSpPr>
        <p:spPr>
          <a:xfrm>
            <a:off x="3298940" y="2552581"/>
            <a:ext cx="250104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meminta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Ketua/Pengurus SLS untuk memberikan legalisir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pada surat tugas PPL.</a:t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6159527" y="2289400"/>
            <a:ext cx="2595609" cy="3705225"/>
          </a:xfrm>
          <a:prstGeom prst="roundRect">
            <a:avLst>
              <a:gd fmla="val 4482" name="adj"/>
            </a:avLst>
          </a:prstGeom>
          <a:solidFill>
            <a:srgbClr val="E5FBFF"/>
          </a:solidFill>
          <a:ln cap="flat" cmpd="sng" w="28575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9067327" y="2289400"/>
            <a:ext cx="2595609" cy="3705225"/>
          </a:xfrm>
          <a:prstGeom prst="roundRect">
            <a:avLst>
              <a:gd fmla="val 4482" name="adj"/>
            </a:avLst>
          </a:prstGeom>
          <a:solidFill>
            <a:srgbClr val="E5FBFF"/>
          </a:solidFill>
          <a:ln cap="flat" cmpd="sng" w="28575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few men standing in front of a computer screen&#10;&#10;Description automatically generated with low confidence" id="642" name="Google Shape;64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4027" y="4813686"/>
            <a:ext cx="1637978" cy="1637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36"/>
          <p:cNvGrpSpPr/>
          <p:nvPr/>
        </p:nvGrpSpPr>
        <p:grpSpPr>
          <a:xfrm>
            <a:off x="2549161" y="5384843"/>
            <a:ext cx="909013" cy="359218"/>
            <a:chOff x="2013997" y="4653023"/>
            <a:chExt cx="1078860" cy="426337"/>
          </a:xfrm>
        </p:grpSpPr>
        <p:sp>
          <p:nvSpPr>
            <p:cNvPr id="644" name="Google Shape;644;p36"/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36"/>
          <p:cNvSpPr/>
          <p:nvPr/>
        </p:nvSpPr>
        <p:spPr>
          <a:xfrm>
            <a:off x="6002831" y="2076242"/>
            <a:ext cx="426316" cy="4263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6"/>
          <p:cNvSpPr txBox="1"/>
          <p:nvPr/>
        </p:nvSpPr>
        <p:spPr>
          <a:xfrm>
            <a:off x="5984795" y="1832361"/>
            <a:ext cx="4475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4285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</a:t>
            </a:r>
            <a:endParaRPr/>
          </a:p>
        </p:txBody>
      </p:sp>
      <p:sp>
        <p:nvSpPr>
          <p:cNvPr id="649" name="Google Shape;649;p36"/>
          <p:cNvSpPr txBox="1"/>
          <p:nvPr/>
        </p:nvSpPr>
        <p:spPr>
          <a:xfrm>
            <a:off x="6305342" y="2547782"/>
            <a:ext cx="2355223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menelusuri wilayah tugas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bersama ketua/pengurus SLS.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Melaporkan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perubahan SLS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kepada Koseka melalui PML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0" name="Google Shape;650;p36"/>
          <p:cNvGrpSpPr/>
          <p:nvPr/>
        </p:nvGrpSpPr>
        <p:grpSpPr>
          <a:xfrm>
            <a:off x="5530287" y="5384843"/>
            <a:ext cx="909013" cy="359218"/>
            <a:chOff x="2013997" y="4653023"/>
            <a:chExt cx="1078860" cy="426337"/>
          </a:xfrm>
        </p:grpSpPr>
        <p:sp>
          <p:nvSpPr>
            <p:cNvPr id="651" name="Google Shape;651;p36"/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36"/>
          <p:cNvGrpSpPr/>
          <p:nvPr/>
        </p:nvGrpSpPr>
        <p:grpSpPr>
          <a:xfrm>
            <a:off x="8444269" y="5384843"/>
            <a:ext cx="909013" cy="359218"/>
            <a:chOff x="2013997" y="4653023"/>
            <a:chExt cx="1078860" cy="426337"/>
          </a:xfrm>
        </p:grpSpPr>
        <p:sp>
          <p:nvSpPr>
            <p:cNvPr id="655" name="Google Shape;655;p36"/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36"/>
          <p:cNvSpPr/>
          <p:nvPr/>
        </p:nvSpPr>
        <p:spPr>
          <a:xfrm>
            <a:off x="8861582" y="2076242"/>
            <a:ext cx="426316" cy="4263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6"/>
          <p:cNvSpPr txBox="1"/>
          <p:nvPr/>
        </p:nvSpPr>
        <p:spPr>
          <a:xfrm>
            <a:off x="8843546" y="1832361"/>
            <a:ext cx="4475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4285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</a:t>
            </a:r>
            <a:endParaRPr/>
          </a:p>
        </p:txBody>
      </p:sp>
      <p:sp>
        <p:nvSpPr>
          <p:cNvPr id="660" name="Google Shape;660;p36"/>
          <p:cNvSpPr txBox="1"/>
          <p:nvPr/>
        </p:nvSpPr>
        <p:spPr>
          <a:xfrm>
            <a:off x="9221190" y="2514492"/>
            <a:ext cx="2428485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i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PPL </a:t>
            </a:r>
            <a:r>
              <a:rPr b="1" i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melakukan verifikasi keberadaan dan tingkat kesejahteraan </a:t>
            </a:r>
            <a:r>
              <a:rPr i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keluarga kepada Ketua/Pengurus SLS.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6"/>
          <p:cNvSpPr txBox="1"/>
          <p:nvPr/>
        </p:nvSpPr>
        <p:spPr>
          <a:xfrm>
            <a:off x="543305" y="1204786"/>
            <a:ext cx="811725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Mekanisme Verifikasi Keluarga bersama Ketua SLS:</a:t>
            </a:r>
            <a:endParaRPr b="1" i="1" sz="2400">
              <a:solidFill>
                <a:srgbClr val="1428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6"/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6"/>
          <p:cNvSpPr/>
          <p:nvPr/>
        </p:nvSpPr>
        <p:spPr>
          <a:xfrm>
            <a:off x="8497114" y="1059982"/>
            <a:ext cx="728935" cy="728935"/>
          </a:xfrm>
          <a:prstGeom prst="ellipse">
            <a:avLst/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6"/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4933781" y="365760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7A87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7A87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7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7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7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p37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7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7"/>
          <p:cNvSpPr txBox="1"/>
          <p:nvPr/>
        </p:nvSpPr>
        <p:spPr>
          <a:xfrm>
            <a:off x="131175" y="130088"/>
            <a:ext cx="50572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VERIFIKASI KELUARGA</a:t>
            </a:r>
            <a:endParaRPr/>
          </a:p>
        </p:txBody>
      </p:sp>
      <p:sp>
        <p:nvSpPr>
          <p:cNvPr id="677" name="Google Shape;677;p37"/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lihat Suplemen halaman ….</a:t>
            </a:r>
            <a:endParaRPr/>
          </a:p>
        </p:txBody>
      </p:sp>
      <p:sp>
        <p:nvSpPr>
          <p:cNvPr id="678" name="Google Shape;678;p37"/>
          <p:cNvSpPr/>
          <p:nvPr/>
        </p:nvSpPr>
        <p:spPr>
          <a:xfrm>
            <a:off x="477991" y="2085810"/>
            <a:ext cx="2371413" cy="4280484"/>
          </a:xfrm>
          <a:prstGeom prst="roundRect">
            <a:avLst>
              <a:gd fmla="val 4482" name="adj"/>
            </a:avLst>
          </a:prstGeom>
          <a:solidFill>
            <a:srgbClr val="E5FBFF"/>
          </a:solidFill>
          <a:ln cap="flat" cmpd="sng" w="28575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7"/>
          <p:cNvSpPr/>
          <p:nvPr/>
        </p:nvSpPr>
        <p:spPr>
          <a:xfrm>
            <a:off x="341175" y="1907511"/>
            <a:ext cx="426316" cy="4263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7"/>
          <p:cNvSpPr txBox="1"/>
          <p:nvPr/>
        </p:nvSpPr>
        <p:spPr>
          <a:xfrm>
            <a:off x="470651" y="2282842"/>
            <a:ext cx="233782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2000"/>
              <a:buFont typeface="Noto Sans Symbols"/>
              <a:buChar char="❖"/>
            </a:pPr>
            <a:r>
              <a:rPr b="1" i="1" lang="en-US" sz="20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PPL </a:t>
            </a:r>
            <a:r>
              <a:rPr i="1" lang="en-US" sz="20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mengunjungi </a:t>
            </a:r>
            <a:r>
              <a:rPr b="1" i="1" lang="en-US" sz="20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bangunan tempat tinggal pertama</a:t>
            </a:r>
            <a:r>
              <a:rPr i="1" lang="en-US" sz="20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 dalam SLS. </a:t>
            </a:r>
            <a:r>
              <a:rPr i="1" lang="en-US" sz="2000" u="sng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Diutamakan </a:t>
            </a:r>
            <a:r>
              <a:rPr i="1" lang="en-US" sz="20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dari arah Barat Daya, dan dilakukan secara berurutan;</a:t>
            </a: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3185421" y="2085810"/>
            <a:ext cx="2595609" cy="4280484"/>
          </a:xfrm>
          <a:prstGeom prst="roundRect">
            <a:avLst>
              <a:gd fmla="val 4482" name="adj"/>
            </a:avLst>
          </a:prstGeom>
          <a:solidFill>
            <a:srgbClr val="E5FBFF"/>
          </a:solidFill>
          <a:ln cap="flat" cmpd="sng" w="28575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7"/>
          <p:cNvSpPr/>
          <p:nvPr/>
        </p:nvSpPr>
        <p:spPr>
          <a:xfrm>
            <a:off x="3045340" y="1869208"/>
            <a:ext cx="426316" cy="4263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7"/>
          <p:cNvSpPr txBox="1"/>
          <p:nvPr/>
        </p:nvSpPr>
        <p:spPr>
          <a:xfrm>
            <a:off x="3233626" y="2276533"/>
            <a:ext cx="2501049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Pada bangunan yang ditinggali keluarga, konfirmasi nama Kepala Keluarga, beri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nomor urut bangunan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Tuliskan dalam daftar verifikasi keluarga;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7"/>
          <p:cNvSpPr/>
          <p:nvPr/>
        </p:nvSpPr>
        <p:spPr>
          <a:xfrm>
            <a:off x="6094213" y="2085810"/>
            <a:ext cx="2595609" cy="4280484"/>
          </a:xfrm>
          <a:prstGeom prst="roundRect">
            <a:avLst>
              <a:gd fmla="val 4482" name="adj"/>
            </a:avLst>
          </a:prstGeom>
          <a:solidFill>
            <a:srgbClr val="E5FBFF"/>
          </a:solidFill>
          <a:ln cap="flat" cmpd="sng" w="28575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7"/>
          <p:cNvSpPr/>
          <p:nvPr/>
        </p:nvSpPr>
        <p:spPr>
          <a:xfrm>
            <a:off x="9002013" y="2085810"/>
            <a:ext cx="2736220" cy="4280484"/>
          </a:xfrm>
          <a:prstGeom prst="roundRect">
            <a:avLst>
              <a:gd fmla="val 4482" name="adj"/>
            </a:avLst>
          </a:prstGeom>
          <a:solidFill>
            <a:srgbClr val="E5FBFF"/>
          </a:solidFill>
          <a:ln cap="flat" cmpd="sng" w="28575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6" name="Google Shape;686;p37"/>
          <p:cNvGrpSpPr/>
          <p:nvPr/>
        </p:nvGrpSpPr>
        <p:grpSpPr>
          <a:xfrm>
            <a:off x="2483846" y="5859295"/>
            <a:ext cx="909013" cy="359218"/>
            <a:chOff x="2013997" y="4653023"/>
            <a:chExt cx="1078860" cy="426337"/>
          </a:xfrm>
        </p:grpSpPr>
        <p:sp>
          <p:nvSpPr>
            <p:cNvPr id="687" name="Google Shape;687;p37"/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" name="Google Shape;690;p37"/>
          <p:cNvSpPr/>
          <p:nvPr/>
        </p:nvSpPr>
        <p:spPr>
          <a:xfrm>
            <a:off x="5937517" y="1869208"/>
            <a:ext cx="426316" cy="4263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7"/>
          <p:cNvSpPr txBox="1"/>
          <p:nvPr/>
        </p:nvSpPr>
        <p:spPr>
          <a:xfrm>
            <a:off x="6117048" y="2271734"/>
            <a:ext cx="2478204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Jika ditemukan keluarga yang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belum ada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daftar verifikasi keluarga,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tambahkan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sebagai keluarga baru. Verifikasi kesejahteraan keluarga baru dilakukan oleh PPL.</a:t>
            </a:r>
            <a:endParaRPr/>
          </a:p>
        </p:txBody>
      </p:sp>
      <p:grpSp>
        <p:nvGrpSpPr>
          <p:cNvPr id="692" name="Google Shape;692;p37"/>
          <p:cNvGrpSpPr/>
          <p:nvPr/>
        </p:nvGrpSpPr>
        <p:grpSpPr>
          <a:xfrm>
            <a:off x="5464972" y="5859295"/>
            <a:ext cx="909013" cy="359218"/>
            <a:chOff x="2013997" y="4653023"/>
            <a:chExt cx="1078860" cy="426337"/>
          </a:xfrm>
        </p:grpSpPr>
        <p:sp>
          <p:nvSpPr>
            <p:cNvPr id="693" name="Google Shape;693;p37"/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37"/>
          <p:cNvGrpSpPr/>
          <p:nvPr/>
        </p:nvGrpSpPr>
        <p:grpSpPr>
          <a:xfrm>
            <a:off x="8378954" y="5859295"/>
            <a:ext cx="909013" cy="359218"/>
            <a:chOff x="2013997" y="4653023"/>
            <a:chExt cx="1078860" cy="426337"/>
          </a:xfrm>
        </p:grpSpPr>
        <p:sp>
          <p:nvSpPr>
            <p:cNvPr id="697" name="Google Shape;697;p37"/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14285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37"/>
          <p:cNvSpPr/>
          <p:nvPr/>
        </p:nvSpPr>
        <p:spPr>
          <a:xfrm>
            <a:off x="8796268" y="1869208"/>
            <a:ext cx="426316" cy="4263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7"/>
          <p:cNvSpPr txBox="1"/>
          <p:nvPr/>
        </p:nvSpPr>
        <p:spPr>
          <a:xfrm>
            <a:off x="9002014" y="2238444"/>
            <a:ext cx="2809482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memberi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noktah dan nomor urut bangunan pada Peta WS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sesuai penomoran pada Daftar Verifikasi Keluarga;</a:t>
            </a:r>
            <a:endParaRPr i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i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PPL melakukan mekanisme </a:t>
            </a:r>
            <a:r>
              <a:rPr b="1" i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pendataan keluarga</a:t>
            </a:r>
            <a:r>
              <a:rPr i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berpindah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 bangunan tempat tinggal berikutnya;</a:t>
            </a:r>
            <a:endParaRPr/>
          </a:p>
        </p:txBody>
      </p:sp>
      <p:sp>
        <p:nvSpPr>
          <p:cNvPr id="702" name="Google Shape;702;p37"/>
          <p:cNvSpPr txBox="1"/>
          <p:nvPr/>
        </p:nvSpPr>
        <p:spPr>
          <a:xfrm>
            <a:off x="543305" y="1204786"/>
            <a:ext cx="811725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Mekanisme Kegiatan door to door Bangunan dalam SLS [1]</a:t>
            </a: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7"/>
          <p:cNvSpPr/>
          <p:nvPr/>
        </p:nvSpPr>
        <p:spPr>
          <a:xfrm>
            <a:off x="8497114" y="1059982"/>
            <a:ext cx="728935" cy="728935"/>
          </a:xfrm>
          <a:prstGeom prst="ellipse">
            <a:avLst/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7"/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7"/>
          <p:cNvSpPr txBox="1"/>
          <p:nvPr/>
        </p:nvSpPr>
        <p:spPr>
          <a:xfrm>
            <a:off x="4933781" y="365760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7A87"/>
                </a:solidFill>
                <a:latin typeface="Calibri"/>
                <a:ea typeface="Calibri"/>
                <a:cs typeface="Calibri"/>
                <a:sym typeface="Calibri"/>
              </a:rPr>
              <a:t>[3]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7A8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666764" y="2401034"/>
            <a:ext cx="10877979" cy="4066410"/>
            <a:chOff x="468996" y="1800585"/>
            <a:chExt cx="8225107" cy="3069143"/>
          </a:xfrm>
        </p:grpSpPr>
        <p:sp>
          <p:nvSpPr>
            <p:cNvPr id="131" name="Google Shape;131;p20"/>
            <p:cNvSpPr/>
            <p:nvPr/>
          </p:nvSpPr>
          <p:spPr>
            <a:xfrm>
              <a:off x="559934" y="1800585"/>
              <a:ext cx="8047200" cy="2949000"/>
            </a:xfrm>
            <a:prstGeom prst="rect">
              <a:avLst/>
            </a:prstGeom>
            <a:solidFill>
              <a:srgbClr val="FC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468996" y="4551796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 flipH="1">
              <a:off x="8303503" y="4556528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0"/>
          <p:cNvSpPr/>
          <p:nvPr/>
        </p:nvSpPr>
        <p:spPr>
          <a:xfrm>
            <a:off x="787032" y="2400677"/>
            <a:ext cx="10642348" cy="3907319"/>
          </a:xfrm>
          <a:custGeom>
            <a:rect b="b" l="l" r="r" t="t"/>
            <a:pathLst>
              <a:path extrusionOk="0" fill="none" h="133904" w="284428">
                <a:moveTo>
                  <a:pt x="1" y="128140"/>
                </a:moveTo>
                <a:lnTo>
                  <a:pt x="1" y="0"/>
                </a:lnTo>
                <a:lnTo>
                  <a:pt x="284427" y="0"/>
                </a:lnTo>
                <a:lnTo>
                  <a:pt x="284427" y="128140"/>
                </a:lnTo>
                <a:cubicBezTo>
                  <a:pt x="282228" y="130441"/>
                  <a:pt x="280944" y="131704"/>
                  <a:pt x="278664" y="133903"/>
                </a:cubicBezTo>
                <a:lnTo>
                  <a:pt x="5764" y="133903"/>
                </a:lnTo>
                <a:cubicBezTo>
                  <a:pt x="3463" y="131704"/>
                  <a:pt x="2200" y="130441"/>
                  <a:pt x="1" y="128140"/>
                </a:cubicBezTo>
                <a:close/>
              </a:path>
            </a:pathLst>
          </a:custGeom>
          <a:solidFill>
            <a:srgbClr val="665752"/>
          </a:solidFill>
          <a:ln cap="flat" cmpd="sng" w="19050">
            <a:solidFill>
              <a:srgbClr val="FCFBF7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87032" y="561401"/>
            <a:ext cx="10642348" cy="1839303"/>
          </a:xfrm>
          <a:custGeom>
            <a:rect b="b" l="l" r="r" t="t"/>
            <a:pathLst>
              <a:path extrusionOk="0" fill="none" h="63033" w="284428">
                <a:moveTo>
                  <a:pt x="1" y="63032"/>
                </a:moveTo>
                <a:lnTo>
                  <a:pt x="1" y="6009"/>
                </a:lnTo>
                <a:lnTo>
                  <a:pt x="6009" y="1"/>
                </a:lnTo>
                <a:lnTo>
                  <a:pt x="278399" y="1"/>
                </a:lnTo>
                <a:cubicBezTo>
                  <a:pt x="280782" y="2363"/>
                  <a:pt x="282146" y="3646"/>
                  <a:pt x="284427" y="6009"/>
                </a:cubicBezTo>
                <a:lnTo>
                  <a:pt x="284427" y="63032"/>
                </a:lnTo>
              </a:path>
            </a:pathLst>
          </a:custGeom>
          <a:noFill/>
          <a:ln cap="flat" cmpd="sng" w="19050">
            <a:solidFill>
              <a:srgbClr val="FCFBF7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13795" y="593505"/>
            <a:ext cx="116487" cy="116516"/>
          </a:xfrm>
          <a:custGeom>
            <a:rect b="b" l="l" r="r" t="t"/>
            <a:pathLst>
              <a:path extrusionOk="0" h="3993" w="3992">
                <a:moveTo>
                  <a:pt x="0" y="1"/>
                </a:moveTo>
                <a:lnTo>
                  <a:pt x="0" y="3992"/>
                </a:lnTo>
                <a:lnTo>
                  <a:pt x="3992" y="3992"/>
                </a:lnTo>
                <a:lnTo>
                  <a:pt x="3992" y="1"/>
                </a:lnTo>
                <a:close/>
              </a:path>
            </a:pathLst>
          </a:cu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873205" y="801500"/>
            <a:ext cx="29" cy="1329412"/>
          </a:xfrm>
          <a:custGeom>
            <a:rect b="b" l="l" r="r" t="t"/>
            <a:pathLst>
              <a:path extrusionOk="0" fill="none" h="45559" w="1">
                <a:moveTo>
                  <a:pt x="1" y="1"/>
                </a:moveTo>
                <a:lnTo>
                  <a:pt x="1" y="45558"/>
                </a:lnTo>
              </a:path>
            </a:pathLst>
          </a:custGeom>
          <a:solidFill>
            <a:srgbClr val="FCFBF7"/>
          </a:solidFill>
          <a:ln cap="rnd" cmpd="sng" w="9525">
            <a:solidFill>
              <a:srgbClr val="FCFBF7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1031887" y="650552"/>
            <a:ext cx="1327019" cy="29"/>
          </a:xfrm>
          <a:custGeom>
            <a:rect b="b" l="l" r="r" t="t"/>
            <a:pathLst>
              <a:path extrusionOk="0" fill="none" h="1" w="45477">
                <a:moveTo>
                  <a:pt x="0" y="1"/>
                </a:moveTo>
                <a:lnTo>
                  <a:pt x="45477" y="1"/>
                </a:lnTo>
              </a:path>
            </a:pathLst>
          </a:custGeom>
          <a:solidFill>
            <a:srgbClr val="FCFBF7"/>
          </a:solidFill>
          <a:ln cap="rnd" cmpd="sng" w="9525">
            <a:solidFill>
              <a:srgbClr val="FCFBF7"/>
            </a:solidFill>
            <a:prstDash val="solid"/>
            <a:miter lim="2036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930282" y="3022600"/>
            <a:ext cx="10343540" cy="2195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800"/>
              <a:buFont typeface="Raleway"/>
              <a:buNone/>
            </a:pPr>
            <a:r>
              <a:rPr b="1" i="0" lang="en-US" sz="7000" u="none" cap="none" strike="noStrike">
                <a:solidFill>
                  <a:srgbClr val="017A87"/>
                </a:solidFill>
                <a:latin typeface="Arial"/>
                <a:ea typeface="Arial"/>
                <a:cs typeface="Arial"/>
                <a:sym typeface="Arial"/>
              </a:rPr>
              <a:t>KONSEP DEFINISI</a:t>
            </a:r>
            <a:endParaRPr b="1" i="0" sz="7000" u="none" cap="none" strike="noStrike">
              <a:solidFill>
                <a:srgbClr val="017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8517551" y="5640985"/>
            <a:ext cx="2160000" cy="29"/>
          </a:xfrm>
          <a:custGeom>
            <a:rect b="b" l="l" r="r" t="t"/>
            <a:pathLst>
              <a:path extrusionOk="0" fill="none" h="1" w="49224">
                <a:moveTo>
                  <a:pt x="0" y="1"/>
                </a:moveTo>
                <a:lnTo>
                  <a:pt x="49224" y="1"/>
                </a:lnTo>
              </a:path>
            </a:pathLst>
          </a:custGeom>
          <a:noFill/>
          <a:ln cap="rnd" cmpd="sng" w="19050">
            <a:solidFill>
              <a:srgbClr val="6657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0"/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142" name="Google Shape;142;p20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20"/>
          <p:cNvSpPr txBox="1"/>
          <p:nvPr/>
        </p:nvSpPr>
        <p:spPr>
          <a:xfrm>
            <a:off x="4889006" y="902071"/>
            <a:ext cx="243840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8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8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8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4" name="Google Shape;714;p38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715" name="Google Shape;715;p38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0" name="Google Shape;720;p38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8"/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8"/>
          <p:cNvSpPr/>
          <p:nvPr/>
        </p:nvSpPr>
        <p:spPr>
          <a:xfrm>
            <a:off x="474813" y="2182448"/>
            <a:ext cx="11271994" cy="403221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8"/>
          <p:cNvSpPr/>
          <p:nvPr/>
        </p:nvSpPr>
        <p:spPr>
          <a:xfrm>
            <a:off x="474813" y="1972975"/>
            <a:ext cx="11271994" cy="504777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5" name="Google Shape;725;p38"/>
          <p:cNvGrpSpPr/>
          <p:nvPr/>
        </p:nvGrpSpPr>
        <p:grpSpPr>
          <a:xfrm>
            <a:off x="678655" y="2079844"/>
            <a:ext cx="1268082" cy="286800"/>
            <a:chOff x="495775" y="1222436"/>
            <a:chExt cx="1268082" cy="286800"/>
          </a:xfrm>
        </p:grpSpPr>
        <p:sp>
          <p:nvSpPr>
            <p:cNvPr id="726" name="Google Shape;726;p38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9" name="Google Shape;729;p38"/>
          <p:cNvSpPr txBox="1"/>
          <p:nvPr/>
        </p:nvSpPr>
        <p:spPr>
          <a:xfrm>
            <a:off x="700691" y="2679270"/>
            <a:ext cx="1104611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Jika terdapat ketidaksesuaian antara hasil verifikasi keberadaan keluarga dari Ketua/Pengurus SLS dengan temuan door to door di lapangan, maka perbaiki isian daftar verifikasi keluarga sesuai dengan kondisi lapangan. Informasi yang dapat diperbaiki, diantaranya: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Nama Kepala Keluarga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Alamat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Keberadaan keluarga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8"/>
          <p:cNvSpPr/>
          <p:nvPr/>
        </p:nvSpPr>
        <p:spPr>
          <a:xfrm>
            <a:off x="-11576" y="-49066"/>
            <a:ext cx="6481387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38"/>
          <p:cNvSpPr txBox="1"/>
          <p:nvPr/>
        </p:nvSpPr>
        <p:spPr>
          <a:xfrm>
            <a:off x="250905" y="132381"/>
            <a:ext cx="50572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VERIFIKASI KELUARGA</a:t>
            </a:r>
            <a:endParaRPr sz="32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32" name="Google Shape;732;p38"/>
          <p:cNvSpPr txBox="1"/>
          <p:nvPr/>
        </p:nvSpPr>
        <p:spPr>
          <a:xfrm>
            <a:off x="5261864" y="365760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[4]</a:t>
            </a:r>
            <a:endParaRPr/>
          </a:p>
        </p:txBody>
      </p:sp>
      <p:sp>
        <p:nvSpPr>
          <p:cNvPr id="733" name="Google Shape;733;p38"/>
          <p:cNvSpPr txBox="1"/>
          <p:nvPr/>
        </p:nvSpPr>
        <p:spPr>
          <a:xfrm>
            <a:off x="543305" y="1204786"/>
            <a:ext cx="8117259" cy="46166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142850"/>
                </a:solidFill>
                <a:latin typeface="Calibri"/>
                <a:ea typeface="Calibri"/>
                <a:cs typeface="Calibri"/>
                <a:sym typeface="Calibri"/>
              </a:rPr>
              <a:t>Mekanisme Kegiatan door to door Bangunan dalam SLS [2]</a:t>
            </a:r>
            <a:endParaRPr/>
          </a:p>
        </p:txBody>
      </p:sp>
      <p:sp>
        <p:nvSpPr>
          <p:cNvPr id="734" name="Google Shape;734;p38"/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8"/>
          <p:cNvSpPr/>
          <p:nvPr/>
        </p:nvSpPr>
        <p:spPr>
          <a:xfrm>
            <a:off x="8497114" y="1059982"/>
            <a:ext cx="728935" cy="728935"/>
          </a:xfrm>
          <a:prstGeom prst="ellipse">
            <a:avLst/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8"/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466" r="5466" t="0"/>
          <a:stretch/>
        </p:blipFill>
        <p:spPr>
          <a:xfrm>
            <a:off x="3060702" y="3"/>
            <a:ext cx="9131298" cy="685157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742" name="Google Shape;742;p39"/>
          <p:cNvSpPr txBox="1"/>
          <p:nvPr>
            <p:ph idx="4294967295" type="sldNum"/>
          </p:nvPr>
        </p:nvSpPr>
        <p:spPr>
          <a:xfrm>
            <a:off x="11764963" y="6492875"/>
            <a:ext cx="4270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9"/>
          <p:cNvSpPr txBox="1"/>
          <p:nvPr/>
        </p:nvSpPr>
        <p:spPr>
          <a:xfrm>
            <a:off x="475028" y="2766284"/>
            <a:ext cx="61870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17A87"/>
                </a:solidFill>
                <a:highlight>
                  <a:srgbClr val="FFC93C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TERIMA KASIH!</a:t>
            </a:r>
            <a:endParaRPr b="1" sz="3600">
              <a:solidFill>
                <a:srgbClr val="017A87"/>
              </a:solidFill>
              <a:highlight>
                <a:srgbClr val="FFC93C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745" name="Google Shape;745;p39"/>
          <p:cNvGrpSpPr/>
          <p:nvPr/>
        </p:nvGrpSpPr>
        <p:grpSpPr>
          <a:xfrm rot="5400000">
            <a:off x="1980833" y="2446558"/>
            <a:ext cx="437309" cy="3187665"/>
            <a:chOff x="-659757" y="95126"/>
            <a:chExt cx="437309" cy="3187665"/>
          </a:xfrm>
        </p:grpSpPr>
        <p:sp>
          <p:nvSpPr>
            <p:cNvPr id="746" name="Google Shape;746;p39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4770699" y="14913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5" name="Google Shape;155;p21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56" name="Google Shape;156;p21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21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21"/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</p:grpSpPr>
        <p:sp>
          <p:nvSpPr>
            <p:cNvPr id="168" name="Google Shape;168;p21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21"/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Kerja Statistik [1]</a:t>
            </a:r>
            <a:endParaRPr/>
          </a:p>
        </p:txBody>
      </p:sp>
      <p:pic>
        <p:nvPicPr>
          <p:cNvPr descr="Shape&#10;&#10;Description automatically generated"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067" y="2439697"/>
            <a:ext cx="3304116" cy="343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4621260" y="2854987"/>
            <a:ext cx="682243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Indonesia dibagi secara berjenjang dari tingkatan administratif (provinsi – desa). Kemudian, tiap desa dibagi habis dalam wilayah SLS/Non SLS atau Blok Sensus;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tingkatan terendahnya merupakan wilayah kerja bagi petugas lapangan dalam kegiatan statistik;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Pada kegiatan Regsosek wilayah kerja statistik menggunakan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" name="Google Shape;183;p22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84" name="Google Shape;184;p22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2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22"/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</p:grpSpPr>
        <p:sp>
          <p:nvSpPr>
            <p:cNvPr id="195" name="Google Shape;195;p22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22"/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Kerja Statistik [2]</a:t>
            </a:r>
            <a:endParaRPr/>
          </a:p>
        </p:txBody>
      </p:sp>
      <p:pic>
        <p:nvPicPr>
          <p:cNvPr descr="Graphical user interface&#10;&#10;Description automatically generated"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983" y="2253343"/>
            <a:ext cx="4447116" cy="3811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&#10;&#10;Description automatically generated"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2150" y="2995712"/>
            <a:ext cx="4891616" cy="24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1" name="Google Shape;211;p23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212" name="Google Shape;212;p23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23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23"/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</p:grpSpPr>
        <p:sp>
          <p:nvSpPr>
            <p:cNvPr id="224" name="Google Shape;224;p23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23"/>
          <p:cNvSpPr txBox="1"/>
          <p:nvPr/>
        </p:nvSpPr>
        <p:spPr>
          <a:xfrm>
            <a:off x="517811" y="2346767"/>
            <a:ext cx="11046116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SLS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adalah satuan wilayah di bawah desa/kelurahan, biasanya ditetapkan dengan peraturan daerah atau peraturan desa. 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 SLS: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RT, RW, jorong, dusun, banjar, dan lingkungan. 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SLS terkecil merupakan wilayah SLS pada tingkatan paling rendah di bawah desa.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Istilah SLS selanjutnya merujuk pada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SLS terkecil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Satuan Lingkungan Setempat (SLS)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[3]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/>
          <p:nvPr/>
        </p:nvSpPr>
        <p:spPr>
          <a:xfrm>
            <a:off x="291934" y="1648450"/>
            <a:ext cx="6108866" cy="4519997"/>
          </a:xfrm>
          <a:prstGeom prst="roundRect">
            <a:avLst>
              <a:gd fmla="val 3180" name="adj"/>
            </a:avLst>
          </a:prstGeom>
          <a:noFill/>
          <a:ln cap="flat" cmpd="sng" w="19050">
            <a:solidFill>
              <a:srgbClr val="EAA82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6626677" y="1640471"/>
            <a:ext cx="5246287" cy="4519997"/>
          </a:xfrm>
          <a:prstGeom prst="roundRect">
            <a:avLst>
              <a:gd fmla="val 3180" name="adj"/>
            </a:avLst>
          </a:prstGeom>
          <a:noFill/>
          <a:ln cap="flat" cmpd="sng" w="19050">
            <a:solidFill>
              <a:srgbClr val="EAA82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0" name="Google Shape;240;p24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241" name="Google Shape;241;p24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4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291934" y="1640472"/>
            <a:ext cx="610886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4"/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</p:grpSpPr>
        <p:sp>
          <p:nvSpPr>
            <p:cNvPr id="251" name="Google Shape;251;p24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24"/>
          <p:cNvSpPr txBox="1"/>
          <p:nvPr/>
        </p:nvSpPr>
        <p:spPr>
          <a:xfrm>
            <a:off x="6686582" y="2346767"/>
            <a:ext cx="46487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Contoh desa dengan dua tingkatan SLS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6616833" y="1634673"/>
            <a:ext cx="5277137" cy="539619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6844415" y="1747341"/>
            <a:ext cx="286800" cy="286800"/>
          </a:xfrm>
          <a:prstGeom prst="ellipse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7335056" y="1747341"/>
            <a:ext cx="286800" cy="286800"/>
          </a:xfrm>
          <a:prstGeom prst="ellipse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7825697" y="1747341"/>
            <a:ext cx="286800" cy="286800"/>
          </a:xfrm>
          <a:prstGeom prst="ellipse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Tingkatan SLS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372809" y="2346767"/>
            <a:ext cx="5944831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Susunan tingkatan SLS di bawah desa beragam bisa terdiri dari satu atau lebih tingkatan.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Contoh desa dengan satu tingkatan SLS.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3">
            <a:alphaModFix/>
          </a:blip>
          <a:srcRect b="0" l="3778" r="2750" t="0"/>
          <a:stretch/>
        </p:blipFill>
        <p:spPr>
          <a:xfrm>
            <a:off x="495775" y="3817604"/>
            <a:ext cx="5709953" cy="21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 rotWithShape="1">
          <a:blip r:embed="rId4">
            <a:alphaModFix/>
          </a:blip>
          <a:srcRect b="0" l="1441" r="3896" t="0"/>
          <a:stretch/>
        </p:blipFill>
        <p:spPr>
          <a:xfrm>
            <a:off x="6797823" y="2840632"/>
            <a:ext cx="4957782" cy="318543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265" name="Google Shape;265;p24"/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[4]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3" name="Google Shape;273;p25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274" name="Google Shape;274;p25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5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285" name="Google Shape;285;p25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5"/>
          <p:cNvSpPr txBox="1"/>
          <p:nvPr/>
        </p:nvSpPr>
        <p:spPr>
          <a:xfrm>
            <a:off x="517811" y="2050933"/>
            <a:ext cx="110461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non SLS adalah bagian wilayah desa yang tidak termasuk dalam cakupan SLS. </a:t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Non SLS [1]</a:t>
            </a:r>
            <a:endParaRPr/>
          </a:p>
        </p:txBody>
      </p:sp>
      <p:pic>
        <p:nvPicPr>
          <p:cNvPr descr="Graphical user interface, text, application, chat or text message&#10;&#10;Description automatically generated" id="291" name="Google Shape;2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983" y="2530914"/>
            <a:ext cx="8130116" cy="370116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>
            <a:off x="8739463" y="4509599"/>
            <a:ext cx="582083" cy="2857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9384770" y="4479395"/>
            <a:ext cx="2513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Ada muatan penduduk</a:t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295" name="Google Shape;295;p25"/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[5]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304" name="Google Shape;304;p26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26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26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315" name="Google Shape;315;p26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26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Non SLS [2]</a:t>
            </a:r>
            <a:endParaRPr/>
          </a:p>
        </p:txBody>
      </p:sp>
      <p:pic>
        <p:nvPicPr>
          <p:cNvPr descr="A picture containing text, screen, screenshot, display&#10;&#10;Description automatically generated" id="320" name="Google Shape;3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484" y="2419663"/>
            <a:ext cx="5113866" cy="1627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 txBox="1"/>
          <p:nvPr/>
        </p:nvSpPr>
        <p:spPr>
          <a:xfrm>
            <a:off x="346603" y="1960562"/>
            <a:ext cx="46407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Bervegetasi Pertanian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304269" y="4172478"/>
            <a:ext cx="46407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Lahan Terbuka</a:t>
            </a:r>
            <a:endParaRPr/>
          </a:p>
        </p:txBody>
      </p:sp>
      <p:pic>
        <p:nvPicPr>
          <p:cNvPr descr="Graphical user interface, application, PowerPoint&#10;&#10;Description automatically generated" id="323" name="Google Shape;3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2567" y="2378747"/>
            <a:ext cx="5632449" cy="35715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26"/>
          <p:cNvCxnSpPr/>
          <p:nvPr/>
        </p:nvCxnSpPr>
        <p:spPr>
          <a:xfrm>
            <a:off x="5903383" y="2082800"/>
            <a:ext cx="10583" cy="41804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26"/>
          <p:cNvSpPr txBox="1"/>
          <p:nvPr/>
        </p:nvSpPr>
        <p:spPr>
          <a:xfrm>
            <a:off x="6019269" y="1960562"/>
            <a:ext cx="46407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Bervegetasi Bukan Pertanian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screenshot, display&#10;&#10;Description automatically generated" id="326" name="Google Shape;32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00" y="4590179"/>
            <a:ext cx="5177366" cy="164639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[6]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7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6" name="Google Shape;336;p27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337" name="Google Shape;337;p27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7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7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7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27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348" name="Google Shape;348;p27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27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Non SLS [3]</a:t>
            </a:r>
            <a:endParaRPr/>
          </a:p>
        </p:txBody>
      </p:sp>
      <p:sp>
        <p:nvSpPr>
          <p:cNvPr id="353" name="Google Shape;353;p27"/>
          <p:cNvSpPr txBox="1"/>
          <p:nvPr/>
        </p:nvSpPr>
        <p:spPr>
          <a:xfrm>
            <a:off x="346603" y="1960562"/>
            <a:ext cx="46407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Terbangun Permukiman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293686" y="4362978"/>
            <a:ext cx="5423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Terbangun Bukan Permukiman (Lokasi Usaha)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5" name="Google Shape;355;p27"/>
          <p:cNvCxnSpPr/>
          <p:nvPr/>
        </p:nvCxnSpPr>
        <p:spPr>
          <a:xfrm>
            <a:off x="5903383" y="2082800"/>
            <a:ext cx="10583" cy="41804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p27"/>
          <p:cNvSpPr txBox="1"/>
          <p:nvPr/>
        </p:nvSpPr>
        <p:spPr>
          <a:xfrm>
            <a:off x="6019269" y="1960562"/>
            <a:ext cx="46407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Wilayah Perairan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357" name="Google Shape;3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233" y="2327877"/>
            <a:ext cx="3939116" cy="1969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ifferent, screenshot, electronics&#10;&#10;Description automatically generated" id="358" name="Google Shape;3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33" y="4695080"/>
            <a:ext cx="5135033" cy="16270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59" name="Google Shape;3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0233" y="2408166"/>
            <a:ext cx="5336116" cy="35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KONSEP DEFINISI</a:t>
            </a:r>
            <a:endParaRPr/>
          </a:p>
        </p:txBody>
      </p:sp>
      <p:sp>
        <p:nvSpPr>
          <p:cNvPr id="361" name="Google Shape;361;p27"/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[7]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